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6"/>
  </p:notesMasterIdLst>
  <p:sldIdLst>
    <p:sldId id="256" r:id="rId13"/>
    <p:sldId id="257" r:id="rId14"/>
    <p:sldId id="276" r:id="rId15"/>
    <p:sldId id="264" r:id="rId16"/>
    <p:sldId id="260" r:id="rId17"/>
    <p:sldId id="259" r:id="rId18"/>
    <p:sldId id="266" r:id="rId19"/>
    <p:sldId id="262" r:id="rId20"/>
    <p:sldId id="273" r:id="rId21"/>
    <p:sldId id="258" r:id="rId22"/>
    <p:sldId id="265" r:id="rId23"/>
    <p:sldId id="261" r:id="rId24"/>
    <p:sldId id="263" r:id="rId25"/>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1" d="100"/>
          <a:sy n="121" d="100"/>
        </p:scale>
        <p:origin x="-352" y="-112"/>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417123992"/>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Gill Sans"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Gill Sans"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Gill Sans"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a:solidFill>
            <a:srgbClr val="FFFFFF"/>
          </a:solidFill>
          <a:ln/>
        </p:spPr>
      </p:sp>
      <p:sp>
        <p:nvSpPr>
          <p:cNvPr id="1638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This week we are going to look into what we mean when we use the term 'Postmodernism'. It's a term you hear a lot when talking about contemporary art, but it can mean a lot of different things so the definition is hard to pin down. I want to cover a couple concepts that often are used when describing some of the concerns of Postmodernism: let's start with Appropriation.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a:solidFill>
            <a:srgbClr val="FFFFFF"/>
          </a:solidFill>
          <a:ln/>
        </p:spPr>
      </p:sp>
      <p:sp>
        <p:nvSpPr>
          <p:cNvPr id="34818"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In the second half of this semester, we will see many instances of appropriation used to blur the line between artistic styles.  This impressive wall piece by Arturo Herrera might at first look like a non-representational Abstract Expressionist painting...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a:solidFill>
            <a:srgbClr val="FFFFFF"/>
          </a:solidFill>
          <a:ln/>
        </p:spPr>
      </p:sp>
      <p:sp>
        <p:nvSpPr>
          <p:cNvPr id="3686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 On closer inspection, however, we notice that all the lines are all appropriated from Disney. Cartoon dwarves, ropes, water and trees are collaged together in a way that both obscures and enhances the original images.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solidFill>
            <a:srgbClr val="FFFFFF"/>
          </a:solidFill>
          <a:ln/>
        </p:spPr>
      </p:sp>
      <p:sp>
        <p:nvSpPr>
          <p:cNvPr id="38914" name="Rectangle 2"/>
          <p:cNvSpPr>
            <a:spLocks noGrp="1" noChangeArrowheads="1"/>
          </p:cNvSpPr>
          <p:nvPr>
            <p:ph type="body" idx="1"/>
          </p:nvPr>
        </p:nvSpPr>
        <p:spPr>
          <a:ln/>
        </p:spPr>
        <p:txBody>
          <a:bodyPr/>
          <a:lstStyle/>
          <a:p>
            <a:pPr eaLnBrk="1" hangingPunct="1">
              <a:defRPr/>
            </a:pPr>
            <a:r>
              <a:rPr lang="en-US" sz="1400" dirty="0" smtClean="0">
                <a:latin typeface="Lucida Grande" charset="0"/>
                <a:cs typeface="Lucida Grande" charset="0"/>
                <a:sym typeface="Lucida Grande" charset="0"/>
              </a:rPr>
              <a:t>Andy Warhol, 3 Coke Bottles</a:t>
            </a:r>
          </a:p>
          <a:p>
            <a:pPr eaLnBrk="1" hangingPunct="1">
              <a:defRPr/>
            </a:pPr>
            <a:r>
              <a:rPr lang="en-US" sz="1400" dirty="0" smtClean="0">
                <a:latin typeface="Lucida Grande" charset="0"/>
                <a:cs typeface="Lucida Grande" charset="0"/>
                <a:sym typeface="Lucida Grande" charset="0"/>
              </a:rPr>
              <a:t>Jeff </a:t>
            </a:r>
            <a:r>
              <a:rPr lang="en-US" sz="1400" dirty="0" err="1" smtClean="0">
                <a:latin typeface="Lucida Grande" charset="0"/>
                <a:cs typeface="Lucida Grande" charset="0"/>
                <a:sym typeface="Lucida Grande" charset="0"/>
              </a:rPr>
              <a:t>Koons</a:t>
            </a:r>
            <a:r>
              <a:rPr lang="en-US" sz="1400" dirty="0" smtClean="0">
                <a:latin typeface="Lucida Grande" charset="0"/>
                <a:cs typeface="Lucida Grande" charset="0"/>
                <a:sym typeface="Lucida Grande" charset="0"/>
              </a:rPr>
              <a:t>, Michael Jackson and Bubbles, 1988</a:t>
            </a:r>
          </a:p>
          <a:p>
            <a:pPr eaLnBrk="1" hangingPunct="1">
              <a:defRPr/>
            </a:pPr>
            <a:r>
              <a:rPr lang="en-US" sz="1400" dirty="0" smtClean="0">
                <a:latin typeface="Lucida Grande" charset="0"/>
                <a:cs typeface="Lucida Grande" charset="0"/>
                <a:sym typeface="Lucida Grande" charset="0"/>
              </a:rPr>
              <a:t>Robert </a:t>
            </a:r>
            <a:r>
              <a:rPr lang="en-US" sz="1400" dirty="0" err="1" smtClean="0">
                <a:latin typeface="Lucida Grande" charset="0"/>
                <a:cs typeface="Lucida Grande" charset="0"/>
                <a:sym typeface="Lucida Grande" charset="0"/>
              </a:rPr>
              <a:t>Colescott</a:t>
            </a:r>
            <a:r>
              <a:rPr lang="en-US" sz="1400" dirty="0" smtClean="0">
                <a:latin typeface="Lucida Grande" charset="0"/>
                <a:cs typeface="Lucida Grande" charset="0"/>
                <a:sym typeface="Lucida Grande" charset="0"/>
              </a:rPr>
              <a:t>, George Washington Carver Crossing the </a:t>
            </a:r>
            <a:r>
              <a:rPr lang="en-US" sz="1400" dirty="0" err="1" smtClean="0">
                <a:latin typeface="Lucida Grande" charset="0"/>
                <a:cs typeface="Lucida Grande" charset="0"/>
                <a:sym typeface="Lucida Grande" charset="0"/>
              </a:rPr>
              <a:t>Deleware</a:t>
            </a:r>
            <a:r>
              <a:rPr lang="en-US" sz="1400" dirty="0" smtClean="0">
                <a:latin typeface="Lucida Grande" charset="0"/>
                <a:cs typeface="Lucida Grande" charset="0"/>
                <a:sym typeface="Lucida Grande" charset="0"/>
              </a:rPr>
              <a:t>, 1977</a:t>
            </a:r>
          </a:p>
          <a:p>
            <a:pPr eaLnBrk="1" hangingPunct="1">
              <a:defRPr/>
            </a:pPr>
            <a:r>
              <a:rPr lang="en-US" sz="1400" dirty="0" smtClean="0">
                <a:latin typeface="Lucida Grande" charset="0"/>
                <a:cs typeface="Lucida Grande" charset="0"/>
                <a:sym typeface="Lucida Grande" charset="0"/>
              </a:rPr>
              <a:t>Emanuel Gottlieb Leutze, Washington Crossing the Delaware, 1851</a:t>
            </a:r>
          </a:p>
          <a:p>
            <a:pPr eaLnBrk="1" hangingPunct="1">
              <a:defRPr/>
            </a:pPr>
            <a:r>
              <a:rPr lang="en-US" sz="1400" dirty="0" err="1" smtClean="0">
                <a:latin typeface="Lucida Grande" charset="0"/>
                <a:cs typeface="Lucida Grande" charset="0"/>
                <a:sym typeface="Lucida Grande" charset="0"/>
              </a:rPr>
              <a:t>Betye</a:t>
            </a:r>
            <a:r>
              <a:rPr lang="en-US" sz="1400" dirty="0" smtClean="0">
                <a:latin typeface="Lucida Grande" charset="0"/>
                <a:cs typeface="Lucida Grande" charset="0"/>
                <a:sym typeface="Lucida Grande" charset="0"/>
              </a:rPr>
              <a:t> Saar, Liberation of Aunt Jemima, 1972</a:t>
            </a:r>
          </a:p>
          <a:p>
            <a:pPr eaLnBrk="1" hangingPunct="1">
              <a:defRPr/>
            </a:pPr>
            <a:r>
              <a:rPr lang="en-US" sz="1400" dirty="0" smtClean="0">
                <a:latin typeface="Lucida Grande" charset="0"/>
                <a:cs typeface="Lucida Grande" charset="0"/>
                <a:sym typeface="Lucida Grande" charset="0"/>
              </a:rPr>
              <a:t>Fred Wilson, Guarded View, 1991</a:t>
            </a:r>
          </a:p>
          <a:p>
            <a:pPr eaLnBrk="1" hangingPunct="1">
              <a:defRPr/>
            </a:pPr>
            <a:r>
              <a:rPr lang="en-US" sz="1400" dirty="0" smtClean="0">
                <a:latin typeface="Lucida Grande" charset="0"/>
                <a:cs typeface="Lucida Grande" charset="0"/>
                <a:sym typeface="Lucida Grande" charset="0"/>
              </a:rPr>
              <a:t>Tom Sachs, Chanel Chain Saw, 1996</a:t>
            </a:r>
          </a:p>
          <a:p>
            <a:pPr eaLnBrk="1" hangingPunct="1">
              <a:defRPr/>
            </a:pPr>
            <a:r>
              <a:rPr lang="en-US" sz="1400" dirty="0" smtClean="0">
                <a:latin typeface="Lucida Grande" charset="0"/>
                <a:cs typeface="Lucida Grande" charset="0"/>
                <a:sym typeface="Lucida Grande" charset="0"/>
              </a:rPr>
              <a:t>Vic Muniz, </a:t>
            </a:r>
            <a:r>
              <a:rPr lang="en-US" sz="1400" dirty="0" err="1" smtClean="0">
                <a:latin typeface="Lucida Grande" charset="0"/>
                <a:cs typeface="Lucida Grande" charset="0"/>
                <a:sym typeface="Lucida Grande" charset="0"/>
              </a:rPr>
              <a:t>Che</a:t>
            </a:r>
            <a:r>
              <a:rPr lang="en-US" sz="1400" dirty="0" smtClean="0">
                <a:latin typeface="Lucida Grande" charset="0"/>
                <a:cs typeface="Lucida Grande" charset="0"/>
                <a:sym typeface="Lucida Grande" charset="0"/>
              </a:rPr>
              <a:t> Guevara</a:t>
            </a:r>
          </a:p>
          <a:p>
            <a:pPr eaLnBrk="1" hangingPunct="1">
              <a:defRPr/>
            </a:pPr>
            <a:r>
              <a:rPr lang="en-US" sz="1400" smtClean="0">
                <a:latin typeface="Lucida Grande" charset="0"/>
                <a:cs typeface="Lucida Grande" charset="0"/>
                <a:sym typeface="Lucida Grande" charset="0"/>
              </a:rPr>
              <a:t>Arturo Herrera, All I Ask, 1999</a:t>
            </a:r>
            <a:endParaRPr lang="en-US" sz="1400" dirty="0" smtClean="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a:solidFill>
            <a:srgbClr val="FFFFFF"/>
          </a:solidFill>
          <a:ln/>
        </p:spPr>
      </p:sp>
      <p:sp>
        <p:nvSpPr>
          <p:cNvPr id="18434"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Appropriation is the act of taking something that already exists out in the world and reusing it in a way that creates new meaning.  It covers everything from the image of a Coke bottle as we saw with Andy Warhol to the sampling that is so common in music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a:solidFill>
            <a:srgbClr val="FFFFFF"/>
          </a:solidFill>
          <a:ln/>
        </p:spPr>
      </p:sp>
      <p:sp>
        <p:nvSpPr>
          <p:cNvPr id="2048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Jeff Koons, who continues the trend of pop art, appropriates pop culture and brings it into the artworld, such as he did with this life size porcelain sculpture of Michael Jackson.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solidFill>
            <a:srgbClr val="FFFFFF"/>
          </a:solidFill>
          <a:ln/>
        </p:spPr>
      </p:sp>
      <p:sp>
        <p:nvSpPr>
          <p:cNvPr id="22530"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Sometimes appropriation is more critical in it's message, but still draws from the culture at large.  In this way appropriation can becomes satire, such as this piece we saw by Robert Colescott...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a:solidFill>
            <a:srgbClr val="FFFFFF"/>
          </a:solidFill>
          <a:ln/>
        </p:spPr>
      </p:sp>
      <p:sp>
        <p:nvSpPr>
          <p:cNvPr id="24578" name="Rectangle 2"/>
          <p:cNvSpPr>
            <a:spLocks noGrp="1" noChangeArrowheads="1"/>
          </p:cNvSpPr>
          <p:nvPr>
            <p:ph type="body" idx="1"/>
          </p:nvPr>
        </p:nvSpPr>
        <p:spPr>
          <a:ln/>
        </p:spPr>
        <p:txBody>
          <a:bodyPr/>
          <a:lstStyle/>
          <a:p>
            <a:pPr eaLnBrk="1" hangingPunct="1">
              <a:defRPr/>
            </a:pPr>
            <a:r>
              <a:rPr lang="en-US" sz="1600" dirty="0" err="1" smtClean="0">
                <a:latin typeface="Lucida Grande" charset="0"/>
                <a:cs typeface="Lucida Grande" charset="0"/>
                <a:sym typeface="Lucida Grande" charset="0"/>
              </a:rPr>
              <a:t>Colescott</a:t>
            </a:r>
            <a:r>
              <a:rPr lang="en-US" sz="1600" dirty="0" smtClean="0">
                <a:latin typeface="Lucida Grande" charset="0"/>
                <a:cs typeface="Lucida Grande" charset="0"/>
                <a:sym typeface="Lucida Grande" charset="0"/>
              </a:rPr>
              <a:t> appropriated the composition of this painting by Emanuel Gottlieb Leutze from 1851. </a:t>
            </a:r>
            <a:r>
              <a:rPr lang="en-US" sz="1600" dirty="0" err="1" smtClean="0">
                <a:latin typeface="Lucida Grande" charset="0"/>
                <a:cs typeface="Lucida Grande" charset="0"/>
                <a:sym typeface="Lucida Grande" charset="0"/>
              </a:rPr>
              <a:t>Colescott</a:t>
            </a:r>
            <a:r>
              <a:rPr lang="en-US" sz="1600" dirty="0" smtClean="0">
                <a:latin typeface="Lucida Grande" charset="0"/>
                <a:cs typeface="Lucida Grande" charset="0"/>
                <a:sym typeface="Lucida Grande" charset="0"/>
              </a:rPr>
              <a:t> draws from the patriotic fervor found in this image to contrast it with the African American experience.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a:solidFill>
            <a:srgbClr val="FFFFFF"/>
          </a:solidFill>
          <a:ln/>
        </p:spPr>
      </p:sp>
      <p:sp>
        <p:nvSpPr>
          <p:cNvPr id="2662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Artist like Betye Sarr appropriate actual objects and combine them into new artworks, as we see here in this collage that is made by assembling found objects into a sculpture that challenges racial stereotypes.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a:solidFill>
            <a:srgbClr val="FFFFFF"/>
          </a:solidFill>
          <a:ln/>
        </p:spPr>
      </p:sp>
      <p:sp>
        <p:nvSpPr>
          <p:cNvPr id="2867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We saw this in the early work of Fred Wilson as well, where the meaning is created though the reorganization of appropriated material from museum collections.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solidFill>
            <a:srgbClr val="FFFFFF"/>
          </a:solidFill>
          <a:ln/>
        </p:spPr>
      </p:sp>
      <p:sp>
        <p:nvSpPr>
          <p:cNvPr id="3072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Some artists such as Tom Sachs show both a fascination with as well as a critique of popular culture, as we see in this chain saw he made out of a Chanel shopping bag. He has combined well known brand names with menacing images that include guillotines, death camps, nuclear threats and toilets. We'll see him later in the course.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Photographer Vic Muniz displays a similar love of appropriated imagery refashioned in unusual material.  Here he has reproduced the famous image of </a:t>
            </a:r>
            <a:r>
              <a:rPr lang="en-US" sz="1600" dirty="0" err="1" smtClean="0">
                <a:latin typeface="Lucida Grande" charset="0"/>
                <a:cs typeface="Lucida Grande" charset="0"/>
                <a:sym typeface="Lucida Grande" charset="0"/>
              </a:rPr>
              <a:t>Che</a:t>
            </a:r>
            <a:r>
              <a:rPr lang="en-US" sz="1600" dirty="0" smtClean="0">
                <a:latin typeface="Lucida Grande" charset="0"/>
                <a:cs typeface="Lucida Grande" charset="0"/>
                <a:sym typeface="Lucida Grande" charset="0"/>
              </a:rPr>
              <a:t> Guevara out of baked beans and photographed the result.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38163334"/>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326389"/>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42699688"/>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7560093"/>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70032519"/>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4571159"/>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97186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860068"/>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626336"/>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5593417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15279370"/>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924826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8512106"/>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2388292"/>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8746563"/>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232750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23712244"/>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06095"/>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923560"/>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2019214"/>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74509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7875107"/>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71763306"/>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0040151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10929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339244"/>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7971859"/>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479761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15628922"/>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89428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8605756"/>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6785563"/>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865419"/>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65448409"/>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9260234"/>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7804676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997881"/>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383304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60790822"/>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896642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4285447"/>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1236964"/>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13484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53763827"/>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500235"/>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767475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1585935"/>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21602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16624337"/>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7410474"/>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15515605"/>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8174085"/>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9202861"/>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715387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43644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15563054"/>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067542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0863839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84122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569936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05422973"/>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970016"/>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4358613"/>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4478416"/>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30373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29804358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2264008"/>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221491"/>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03024726"/>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5881452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790260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730545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0094109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179610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31181253"/>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9336912"/>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07233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2494040"/>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5979526"/>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70630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4635692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10985083"/>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0395386"/>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9443410"/>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483935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5646837"/>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5394134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019751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6075429"/>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2561259"/>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1807648"/>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593215"/>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37823379"/>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0775143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8532342"/>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9028426"/>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00509497"/>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3101465"/>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5761439"/>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970017"/>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9088661"/>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6631744"/>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271963"/>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653731"/>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54764486"/>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18278672"/>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1532715"/>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081862"/>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52876055"/>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170738"/>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15216273"/>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76840114"/>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648142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569823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476006284"/>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56197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57838829"/>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8542960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6090424"/>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1714280"/>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7511561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3644366"/>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8460275"/>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462620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5400940"/>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5229556"/>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4787402"/>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397447"/>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86481858"/>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43354561"/>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405046"/>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722778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eaLnBrk="0" fontAlgn="base" hangingPunct="0">
        <a:spcBef>
          <a:spcPct val="0"/>
        </a:spcBef>
        <a:spcAft>
          <a:spcPct val="0"/>
        </a:spcAft>
        <a:defRPr sz="6200">
          <a:solidFill>
            <a:schemeClr val="tx1"/>
          </a:solidFill>
          <a:latin typeface="+mj-lt"/>
          <a:ea typeface="+mj-ea"/>
          <a:cs typeface="+mj-cs"/>
          <a:sym typeface="Gill Sans" charset="0"/>
        </a:defRPr>
      </a:lvl1pPr>
      <a:lvl2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eaLnBrk="0" fontAlgn="base" hangingPunct="0">
        <a:spcBef>
          <a:spcPct val="0"/>
        </a:spcBef>
        <a:spcAft>
          <a:spcPct val="0"/>
        </a:spcAft>
        <a:defRPr sz="5400">
          <a:solidFill>
            <a:schemeClr val="tx1"/>
          </a:solidFill>
          <a:latin typeface="+mj-lt"/>
          <a:ea typeface="+mj-ea"/>
          <a:cs typeface="+mj-cs"/>
          <a:sym typeface="Gill Sans" charset="0"/>
        </a:defRPr>
      </a:lvl1pPr>
      <a:lvl2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3.jpeg"/><Relationship Id="rId6" Type="http://schemas.openxmlformats.org/officeDocument/2006/relationships/image" Target="../media/image5.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4.jpeg"/><Relationship Id="rId6" Type="http://schemas.openxmlformats.org/officeDocument/2006/relationships/image" Target="../media/image5.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5.jpeg"/><Relationship Id="rId6" Type="http://schemas.openxmlformats.org/officeDocument/2006/relationships/image" Target="../media/image5.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6.jpeg"/><Relationship Id="rId6" Type="http://schemas.openxmlformats.org/officeDocument/2006/relationships/image" Target="../media/image5.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7.jpeg"/><Relationship Id="rId6" Type="http://schemas.openxmlformats.org/officeDocument/2006/relationships/image" Target="../media/image5.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8.jpeg"/><Relationship Id="rId6" Type="http://schemas.openxmlformats.org/officeDocument/2006/relationships/image" Target="../media/image5.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9.png"/><Relationship Id="rId6" Type="http://schemas.openxmlformats.org/officeDocument/2006/relationships/image" Target="../media/image5.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0.jpeg"/><Relationship Id="rId6" Type="http://schemas.openxmlformats.org/officeDocument/2006/relationships/image" Target="../media/image5.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1.jpeg"/><Relationship Id="rId6" Type="http://schemas.openxmlformats.org/officeDocument/2006/relationships/image" Target="../media/image5.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2.jpeg"/><Relationship Id="rId6" Type="http://schemas.openxmlformats.org/officeDocument/2006/relationships/image" Target="../media/image5.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8" name="Rectangle 1"/>
          <p:cNvSpPr>
            <a:spLocks/>
          </p:cNvSpPr>
          <p:nvPr/>
        </p:nvSpPr>
        <p:spPr bwMode="auto">
          <a:xfrm>
            <a:off x="1089025" y="444500"/>
            <a:ext cx="7975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dirty="0">
                <a:solidFill>
                  <a:srgbClr val="FCA36D"/>
                </a:solidFill>
                <a:ea typeface="ＭＳ Ｐゴシック" charset="0"/>
                <a:cs typeface="ＭＳ Ｐゴシック" charset="0"/>
              </a:rPr>
              <a:t>Introduction</a:t>
            </a:r>
          </a:p>
          <a:p>
            <a:r>
              <a:rPr lang="en-US" sz="9600" dirty="0">
                <a:solidFill>
                  <a:srgbClr val="FCA36D"/>
                </a:solidFill>
                <a:ea typeface="ＭＳ Ｐゴシック" charset="0"/>
                <a:cs typeface="ＭＳ Ｐゴシック" charset="0"/>
              </a:rPr>
              <a:t>to</a:t>
            </a:r>
          </a:p>
          <a:p>
            <a:r>
              <a:rPr lang="en-US" sz="9600" dirty="0">
                <a:solidFill>
                  <a:srgbClr val="FCA36D"/>
                </a:solidFill>
                <a:ea typeface="ＭＳ Ｐゴシック" charset="0"/>
                <a:cs typeface="ＭＳ Ｐゴシック" charset="0"/>
              </a:rPr>
              <a:t>Postmodernism</a:t>
            </a:r>
          </a:p>
        </p:txBody>
      </p:sp>
    </p:spTree>
  </p:cSld>
  <p:clrMapOvr>
    <a:masterClrMapping/>
  </p:clrMapOvr>
  <p:transition xmlns:p14="http://schemas.microsoft.com/office/powerpoint/2010/main" advTm="5644"/>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00" y="414338"/>
            <a:ext cx="5360988"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557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4"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381000"/>
            <a:ext cx="10972800" cy="72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666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800"/>
            <a:ext cx="10160000" cy="796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805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890" name="Rectangle 1"/>
          <p:cNvSpPr>
            <a:spLocks/>
          </p:cNvSpPr>
          <p:nvPr/>
        </p:nvSpPr>
        <p:spPr bwMode="auto">
          <a:xfrm>
            <a:off x="125413" y="2105025"/>
            <a:ext cx="990600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Andy Warhol, 3 Coke Bottles</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Jeff Koons, Michael Jackson and Bubbles, 1988</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Robert Colescott, George Washington Carver Crossing the Deleware, 1977</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Emanuel Gottlieb Leutze, Washington Crossing the Delaware, 1851</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Betye Saar, Liberation of Aunt Jemima, 1972</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Fred Wilson, Guarded View, 1991</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Tom Sachs, Chanel Chain Saw, 1996</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Vic Muniz, Che Guevara</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Arturo Herrera, All I Ask, 1999</a:t>
            </a:r>
          </a:p>
        </p:txBody>
      </p:sp>
      <p:sp>
        <p:nvSpPr>
          <p:cNvPr id="37891"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3600" i="1">
                <a:solidFill>
                  <a:srgbClr val="66B132"/>
                </a:solidFill>
                <a:ea typeface="ＭＳ Ｐゴシック" charset="0"/>
                <a:cs typeface="ＭＳ Ｐゴシック" charset="0"/>
              </a:rPr>
              <a:t>Images:</a:t>
            </a:r>
          </a:p>
        </p:txBody>
      </p:sp>
    </p:spTree>
  </p:cSld>
  <p:clrMapOvr>
    <a:masterClrMapping/>
  </p:clrMapOvr>
  <p:transition xmlns:p14="http://schemas.microsoft.com/office/powerpoint/2010/main" advTm="7018"/>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362" name="Rectangle 1"/>
          <p:cNvSpPr>
            <a:spLocks/>
          </p:cNvSpPr>
          <p:nvPr/>
        </p:nvSpPr>
        <p:spPr bwMode="auto">
          <a:xfrm>
            <a:off x="1089025" y="444500"/>
            <a:ext cx="7975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FCA36D"/>
                </a:solidFill>
                <a:ea typeface="ＭＳ Ｐゴシック" charset="0"/>
                <a:cs typeface="ＭＳ Ｐゴシック" charset="0"/>
              </a:rPr>
              <a:t>Introduction</a:t>
            </a:r>
          </a:p>
          <a:p>
            <a:r>
              <a:rPr lang="en-US" sz="9600">
                <a:solidFill>
                  <a:srgbClr val="FCA36D"/>
                </a:solidFill>
                <a:ea typeface="ＭＳ Ｐゴシック" charset="0"/>
                <a:cs typeface="ＭＳ Ｐゴシック" charset="0"/>
              </a:rPr>
              <a:t>to</a:t>
            </a:r>
          </a:p>
          <a:p>
            <a:r>
              <a:rPr lang="en-US" sz="9600">
                <a:solidFill>
                  <a:srgbClr val="FCA36D"/>
                </a:solidFill>
                <a:ea typeface="ＭＳ Ｐゴシック" charset="0"/>
                <a:cs typeface="ＭＳ Ｐゴシック" charset="0"/>
              </a:rPr>
              <a:t>Postmodernism</a:t>
            </a:r>
          </a:p>
        </p:txBody>
      </p:sp>
      <p:sp>
        <p:nvSpPr>
          <p:cNvPr id="15363" name="Rectangle 2"/>
          <p:cNvSpPr>
            <a:spLocks/>
          </p:cNvSpPr>
          <p:nvPr/>
        </p:nvSpPr>
        <p:spPr bwMode="auto">
          <a:xfrm>
            <a:off x="1092200" y="52451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Appropriation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410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1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565150"/>
            <a:ext cx="48641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11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
            <a:ext cx="86360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439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275" y="1346200"/>
            <a:ext cx="701992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419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1092200"/>
            <a:ext cx="925353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605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0" y="228600"/>
            <a:ext cx="4711700" cy="714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577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2095500"/>
            <a:ext cx="9169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146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 y="0"/>
            <a:ext cx="107315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214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160</TotalTime>
  <Pages>0</Pages>
  <Words>643</Words>
  <Characters>0</Characters>
  <Application>Microsoft Macintosh PowerPoint</Application>
  <PresentationFormat>Custom</PresentationFormat>
  <Lines>0</Lines>
  <Paragraphs>37</Paragraphs>
  <Slides>13</Slides>
  <Notes>12</Notes>
  <HiddenSlides>0</HiddenSlides>
  <MMClips>11</MMClips>
  <ScaleCrop>false</ScaleCrop>
  <HeadingPairs>
    <vt:vector size="4" baseType="variant">
      <vt:variant>
        <vt:lpstr>Theme</vt:lpstr>
      </vt:variant>
      <vt:variant>
        <vt:i4>12</vt:i4>
      </vt:variant>
      <vt:variant>
        <vt:lpstr>Slide Titles</vt:lpstr>
      </vt:variant>
      <vt:variant>
        <vt:i4>13</vt:i4>
      </vt:variant>
    </vt:vector>
  </HeadingPairs>
  <TitlesOfParts>
    <vt:vector size="25"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7</cp:revision>
  <dcterms:modified xsi:type="dcterms:W3CDTF">2012-09-25T18:46:18Z</dcterms:modified>
</cp:coreProperties>
</file>